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283" r:id="rId3"/>
    <p:sldId id="288" r:id="rId4"/>
    <p:sldId id="289" r:id="rId5"/>
    <p:sldId id="286" r:id="rId6"/>
    <p:sldId id="284" r:id="rId7"/>
    <p:sldId id="297" r:id="rId8"/>
    <p:sldId id="285" r:id="rId9"/>
    <p:sldId id="295" r:id="rId10"/>
    <p:sldId id="287" r:id="rId11"/>
    <p:sldId id="294" r:id="rId12"/>
    <p:sldId id="296" r:id="rId13"/>
    <p:sldId id="290" r:id="rId14"/>
    <p:sldId id="291" r:id="rId15"/>
    <p:sldId id="292" r:id="rId16"/>
    <p:sldId id="293" r:id="rId17"/>
    <p:sldId id="273" r:id="rId18"/>
    <p:sldId id="299" r:id="rId19"/>
    <p:sldId id="259" r:id="rId20"/>
    <p:sldId id="278" r:id="rId21"/>
    <p:sldId id="260" r:id="rId22"/>
    <p:sldId id="280" r:id="rId23"/>
    <p:sldId id="264" r:id="rId24"/>
    <p:sldId id="281" r:id="rId25"/>
    <p:sldId id="263" r:id="rId26"/>
    <p:sldId id="265" r:id="rId27"/>
    <p:sldId id="267" r:id="rId28"/>
    <p:sldId id="268" r:id="rId29"/>
    <p:sldId id="269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53509" autoAdjust="0"/>
  </p:normalViewPr>
  <p:slideViewPr>
    <p:cSldViewPr snapToGrid="0" snapToObjects="1">
      <p:cViewPr varScale="1">
        <p:scale>
          <a:sx n="46" d="100"/>
          <a:sy n="46" d="100"/>
        </p:scale>
        <p:origin x="2069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051195-9DE1-4AED-B16E-1472F761F6B7}" type="datetimeFigureOut">
              <a:rPr lang="zh-CN" altLang="en-US" smtClean="0"/>
              <a:t>2020/3/5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4176E-6BA5-4A12-A9B9-C27870427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3663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07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752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409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1824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621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731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765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1970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64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330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955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5747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6595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850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6364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101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176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499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1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593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27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C4176E-6BA5-4A12-A9B9-C27870427E9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211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9A29-9C0A-44D0-AFB0-1E94E9ACD48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494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2D2BB-2E24-3F45-830D-08A1FDA86DB9}" type="datetimeFigureOut">
              <a:rPr kumimoji="1" lang="zh-CN" altLang="en-US" smtClean="0"/>
              <a:t>2020/3/5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AFFA-2C40-EF45-BB55-F5483049A9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019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800C779-5AB6-4D47-B60A-7968A8857AA6}"/>
              </a:ext>
            </a:extLst>
          </p:cNvPr>
          <p:cNvSpPr/>
          <p:nvPr userDrawn="1"/>
        </p:nvSpPr>
        <p:spPr>
          <a:xfrm>
            <a:off x="0" y="4029075"/>
            <a:ext cx="12192000" cy="2828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2D2BB-2E24-3F45-830D-08A1FDA86DB9}" type="datetimeFigureOut">
              <a:rPr kumimoji="1" lang="zh-CN" altLang="en-US" smtClean="0"/>
              <a:t>2020/3/5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AFFA-2C40-EF45-BB55-F5483049A9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991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2D2BB-2E24-3F45-830D-08A1FDA86DB9}" type="datetimeFigureOut">
              <a:rPr kumimoji="1" lang="zh-CN" altLang="en-US" smtClean="0"/>
              <a:t>2020/3/5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3AFFA-2C40-EF45-BB55-F5483049A992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image2.png" descr="image2.png">
            <a:extLst>
              <a:ext uri="{FF2B5EF4-FFF2-40B4-BE49-F238E27FC236}">
                <a16:creationId xmlns:a16="http://schemas.microsoft.com/office/drawing/2014/main" id="{E75E835D-A6ED-3E4A-A90C-BFC8CB291C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1268"/>
          </a:blip>
          <a:srcRect t="40415" b="40415"/>
          <a:stretch>
            <a:fillRect/>
          </a:stretch>
        </p:blipFill>
        <p:spPr>
          <a:xfrm>
            <a:off x="0" y="4012611"/>
            <a:ext cx="12192000" cy="28453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BEA4A15A-8904-654D-87DD-671C4F8EFFB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54752" y="154838"/>
            <a:ext cx="1350016" cy="1325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龙门楼透透.png" descr="龙门楼透透.png">
            <a:extLst>
              <a:ext uri="{FF2B5EF4-FFF2-40B4-BE49-F238E27FC236}">
                <a16:creationId xmlns:a16="http://schemas.microsoft.com/office/drawing/2014/main" id="{D4520A32-C08F-C340-A97D-46EA9F4F604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alphaModFix amt="59368"/>
          </a:blip>
          <a:stretch>
            <a:fillRect/>
          </a:stretch>
        </p:blipFill>
        <p:spPr>
          <a:xfrm flipH="1">
            <a:off x="10287356" y="-28189"/>
            <a:ext cx="1904643" cy="28453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987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EF9FE2-9289-B349-92D2-2125F2A08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Budget Travel &amp; Phubbing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0ABF7E-A1E8-6A41-808C-C1F726D348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Essay Writing </a:t>
            </a:r>
            <a:r>
              <a:rPr kumimoji="1" lang="zh-CN" altLang="en-US" dirty="0"/>
              <a:t>（</a:t>
            </a:r>
            <a:r>
              <a:rPr kumimoji="1" lang="en-US" altLang="zh-CN" dirty="0"/>
              <a:t>Exercise 1&amp;2</a:t>
            </a:r>
            <a:r>
              <a:rPr kumimoji="1"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057559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DCFEA2-BF62-4E3F-8891-1D1FE248E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/>
              <a:t>Disadvantages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C75A88-8BC1-4731-9B89-C5B2B680D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407" y="1580527"/>
            <a:ext cx="11501487" cy="4735431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health issues ---- food safety/ hygiene problems</a:t>
            </a:r>
          </a:p>
          <a:p>
            <a:pPr marL="0" indent="0">
              <a:buNone/>
            </a:pPr>
            <a:r>
              <a:rPr lang="en-US" altLang="zh-CN" sz="3600" dirty="0"/>
              <a:t>   property safety</a:t>
            </a:r>
          </a:p>
          <a:p>
            <a:pPr marL="0" indent="0">
              <a:buNone/>
            </a:pPr>
            <a:r>
              <a:rPr lang="en-US" altLang="zh-CN" sz="3600" dirty="0"/>
              <a:t>   accommodation</a:t>
            </a:r>
          </a:p>
          <a:p>
            <a:pPr marL="0" indent="0">
              <a:buNone/>
            </a:pPr>
            <a:r>
              <a:rPr lang="en-US" altLang="zh-CN" sz="3600" dirty="0"/>
              <a:t>   transportation</a:t>
            </a:r>
          </a:p>
          <a:p>
            <a:r>
              <a:rPr lang="en-US" altLang="zh-CN" sz="3600" dirty="0"/>
              <a:t> Comfort is sacrificed in exchange of freedom.  </a:t>
            </a:r>
          </a:p>
          <a:p>
            <a:r>
              <a:rPr lang="en-US" altLang="zh-CN" sz="3600" dirty="0"/>
              <a:t>  Situations change regardless of people’s will. What keeps you free also makes you isolated in emergency cases. </a:t>
            </a:r>
          </a:p>
          <a:p>
            <a:pPr marL="0" indent="0">
              <a:buNone/>
            </a:pPr>
            <a:r>
              <a:rPr lang="en-US" altLang="zh-CN" sz="3600" dirty="0"/>
              <a:t>                                                                                            </a:t>
            </a:r>
            <a:r>
              <a:rPr lang="zh-CN" altLang="en-US" sz="3600" dirty="0"/>
              <a:t>卢一骊</a:t>
            </a:r>
          </a:p>
        </p:txBody>
      </p:sp>
    </p:spTree>
    <p:extLst>
      <p:ext uri="{BB962C8B-B14F-4D97-AF65-F5344CB8AC3E}">
        <p14:creationId xmlns:p14="http://schemas.microsoft.com/office/powerpoint/2010/main" val="125111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DCFEA2-BF62-4E3F-8891-1D1FE248E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Personal Opinion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C75A88-8BC1-4731-9B89-C5B2B680D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/>
              <a:t> weigh/compare</a:t>
            </a:r>
          </a:p>
          <a:p>
            <a:r>
              <a:rPr lang="en-US" altLang="zh-CN" sz="4400" dirty="0"/>
              <a:t> outweigh</a:t>
            </a:r>
          </a:p>
        </p:txBody>
      </p:sp>
    </p:spTree>
    <p:extLst>
      <p:ext uri="{BB962C8B-B14F-4D97-AF65-F5344CB8AC3E}">
        <p14:creationId xmlns:p14="http://schemas.microsoft.com/office/powerpoint/2010/main" val="3821207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95327-88AA-46F4-936D-702027FA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C35951-01DB-443B-9E46-0E75EF22C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  Life rolls on along with uncertainty and risks. What moves me most is the spirit behind those budget travelers.   Though they are less well-off and may be at the bottom of the class rank, they prove it loud to the world that travelling is no longer a luxury limited to the upper class; instead, everyone has equal access to the joy and fun of an excellent journey.                                     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5372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362A3-3AEE-4507-BE58-C742EF545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5CB7A21-EC47-4E3B-BD66-F2720751E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81158" y="817418"/>
            <a:ext cx="9168732" cy="552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40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137B83-B818-479A-B14F-D18723069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CCABD52-0766-45A2-93A1-5D720EFC2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92037" y="746621"/>
            <a:ext cx="7580193" cy="563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7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C8097B-24EC-4C2F-B4FA-CB8F5EC38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865B63F-40B5-4BD1-A50C-71D113B1F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4914" y="872836"/>
            <a:ext cx="11762171" cy="538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465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9EF684-C5A9-49BD-96ED-993EBDF6C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DC575D9-C98D-4572-AB89-598AEE487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7849" y="1069903"/>
            <a:ext cx="10788565" cy="535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67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1B01FA-A45E-4ABB-BB81-0C6C1A39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B02EB4-BA71-408D-B3B6-C66C5532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4291"/>
            <a:ext cx="10515600" cy="5442672"/>
          </a:xfrm>
        </p:spPr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Joining a package tour is like wandering in a zoo, while traveling on budget is like taking adventure in a jungle. You will be pushed out of your comfort zone and meanwhile gain a deeper insight into the place you are visiting.                                           </a:t>
            </a:r>
            <a:r>
              <a:rPr lang="zh-CN" altLang="en-US" dirty="0"/>
              <a:t>李凌兮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Learn to Travel, Travel to Learn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Budget travel is a deliberately chosen luxury.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336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C9AB31-97D7-429F-AE4C-8913E6D3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42" y="130615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低头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族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(phubbing)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现象的出现令人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担忧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，沉溺于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智能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手机带来了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诸多危害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b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1.	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简要描述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下图，</a:t>
            </a:r>
            <a:b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2.	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表达你对低头族现象的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看法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及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2C6D239-8BDD-4608-98B8-5940FDAF6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59251" y="3336802"/>
            <a:ext cx="5273497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092B7-8283-47F8-8275-70EFFF921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74E0E-F820-4040-8821-EB3EB0BC4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71" y="1259165"/>
            <a:ext cx="11754858" cy="5502260"/>
          </a:xfrm>
        </p:spPr>
        <p:txBody>
          <a:bodyPr>
            <a:noAutofit/>
          </a:bodyPr>
          <a:lstStyle/>
          <a:p>
            <a:r>
              <a:rPr lang="en-US" altLang="zh-CN" sz="6000" dirty="0"/>
              <a:t>smart phone/harm/worry/phubbing          </a:t>
            </a:r>
          </a:p>
          <a:p>
            <a:r>
              <a:rPr lang="en-US" altLang="zh-CN" sz="6000" dirty="0"/>
              <a:t>description</a:t>
            </a:r>
          </a:p>
          <a:p>
            <a:r>
              <a:rPr lang="en-US" altLang="zh-CN" sz="6000" dirty="0"/>
              <a:t> harm</a:t>
            </a:r>
          </a:p>
          <a:p>
            <a:r>
              <a:rPr lang="en-US" altLang="zh-CN" sz="6000" dirty="0"/>
              <a:t> suggestion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99216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9D443-1AAD-4D61-B1EC-2F57A470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</a:t>
            </a:r>
            <a:r>
              <a:rPr lang="en-US" altLang="zh-CN" sz="4000" b="1" dirty="0">
                <a:latin typeface="Calibri" panose="020F0502020204030204" pitchFamily="34" charset="0"/>
                <a:cs typeface="Calibri" panose="020F0502020204030204" pitchFamily="34" charset="0"/>
              </a:rPr>
              <a:t>Budget Travel</a:t>
            </a:r>
            <a:endParaRPr lang="zh-CN" alt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B194BF-5101-491B-B527-9627A510D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95" y="1690688"/>
            <a:ext cx="11741477" cy="4474442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4400" dirty="0"/>
              <a:t>money-saving </a:t>
            </a:r>
          </a:p>
          <a:p>
            <a:pPr marL="0" indent="0">
              <a:buNone/>
            </a:pPr>
            <a:r>
              <a:rPr lang="en-US" altLang="zh-CN" sz="4400" dirty="0"/>
              <a:t>pocket-friendly option</a:t>
            </a:r>
          </a:p>
          <a:p>
            <a:pPr marL="0" indent="0">
              <a:buNone/>
            </a:pPr>
            <a:r>
              <a:rPr lang="en-US" altLang="zh-CN" sz="4400" dirty="0"/>
              <a:t>adventurer / adventurous spirit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41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9EE4AD-5CE8-48D8-AA7C-5ED749E9F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9AB1F0-70BF-4518-A395-24168E34F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945" y="365124"/>
            <a:ext cx="11443855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3600" b="1" dirty="0">
                <a:latin typeface="Calibri" panose="020F0502020204030204" pitchFamily="34" charset="0"/>
                <a:ea typeface="华文楷体" panose="02010600040101010101" pitchFamily="2" charset="-122"/>
                <a:cs typeface="Calibri" panose="020F0502020204030204" pitchFamily="34" charset="0"/>
              </a:rPr>
              <a:t>picture description</a:t>
            </a:r>
          </a:p>
          <a:p>
            <a:pPr marL="0" indent="0">
              <a:buNone/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现实的生活场景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几乎到处可见的常见场景</a:t>
            </a: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3.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上瘾的人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4.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难以控制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停不下来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传染性的（习惯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5.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反映了一个令人担忧的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警示性的现象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6. phubbing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的意思是</a:t>
            </a:r>
            <a:r>
              <a:rPr lang="zh-CN" altLang="en-US" b="1">
                <a:latin typeface="华文楷体" panose="02010600040101010101" pitchFamily="2" charset="-122"/>
                <a:ea typeface="华文楷体" panose="02010600040101010101" pitchFamily="2" charset="-122"/>
              </a:rPr>
              <a:t>因为手机忽视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了周围的人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7. phubbing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是一个最新创造出的词语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8.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无论是在路上还是在交通工具里，行人，骑车人，驾驶员，无一例外都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…</a:t>
            </a: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9.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不能抑制住看手机的冲动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10.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低头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目光盯住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手指在屏幕上不停地滑动</a:t>
            </a:r>
          </a:p>
        </p:txBody>
      </p:sp>
    </p:spTree>
    <p:extLst>
      <p:ext uri="{BB962C8B-B14F-4D97-AF65-F5344CB8AC3E}">
        <p14:creationId xmlns:p14="http://schemas.microsoft.com/office/powerpoint/2010/main" val="371154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CDDBB-341F-4E00-A1B8-5EF42A73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D9CFFD-86D2-4EFC-B9F7-F59E64C21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65125"/>
            <a:ext cx="11118273" cy="6127750"/>
          </a:xfrm>
        </p:spPr>
        <p:txBody>
          <a:bodyPr>
            <a:normAutofit/>
          </a:bodyPr>
          <a:lstStyle/>
          <a:p>
            <a:r>
              <a:rPr lang="en-US" altLang="zh-CN" sz="4000" b="1" dirty="0">
                <a:latin typeface="Calibri" panose="020F0502020204030204" pitchFamily="34" charset="0"/>
                <a:ea typeface="华文楷体" panose="02010600040101010101" pitchFamily="2" charset="-122"/>
                <a:cs typeface="Calibri" panose="020F0502020204030204" pitchFamily="34" charset="0"/>
              </a:rPr>
              <a:t>Harm</a:t>
            </a: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对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…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产生负面影响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有潜在的危害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有风险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3.  phubber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会付出高昂的代价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身体危害：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视力下降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眼睛压力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脊柱问题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睡眠时间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注意力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社会危害：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对外部世界冷漠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缺少人际互动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交通安全隐患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5192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93D05-770C-4640-B10B-77164F750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sz="6000" b="1" dirty="0"/>
              <a:t>Suggestion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125098-162A-429C-92F2-2E49F4CEA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14266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4000" b="1" dirty="0">
              <a:latin typeface="Calibri" panose="020F0502020204030204" pitchFamily="34" charset="0"/>
              <a:ea typeface="华文楷体" panose="02010600040101010101" pitchFamily="2" charset="-122"/>
              <a:cs typeface="Calibri" panose="020F0502020204030204" pitchFamily="34" charset="0"/>
            </a:endParaRPr>
          </a:p>
          <a:p>
            <a:pPr marL="514350" indent="-514350">
              <a:buAutoNum type="arabicPeriod"/>
            </a:pP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把手机收起来</a:t>
            </a:r>
            <a:endParaRPr lang="en-US" altLang="zh-CN" sz="4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514350" indent="-514350">
              <a:buAutoNum type="arabicPeriod"/>
            </a:pP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把手机放在拿不到的地方</a:t>
            </a:r>
            <a:endParaRPr lang="en-US" altLang="zh-CN" sz="4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514350" indent="-514350">
              <a:buAutoNum type="arabicPeriod"/>
            </a:pP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减少不必要的</a:t>
            </a:r>
            <a:r>
              <a:rPr lang="en-US" altLang="zh-CN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app</a:t>
            </a:r>
          </a:p>
          <a:p>
            <a:pPr marL="514350" indent="-514350">
              <a:buAutoNum type="arabicPeriod"/>
            </a:pP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设定固定时间用手机</a:t>
            </a:r>
            <a:endParaRPr lang="en-US" altLang="zh-CN" sz="4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514350" indent="-514350">
              <a:buAutoNum type="arabicPeriod"/>
            </a:pP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找到生活中更加有意义的目标</a:t>
            </a:r>
          </a:p>
        </p:txBody>
      </p:sp>
    </p:spTree>
    <p:extLst>
      <p:ext uri="{BB962C8B-B14F-4D97-AF65-F5344CB8AC3E}">
        <p14:creationId xmlns:p14="http://schemas.microsoft.com/office/powerpoint/2010/main" val="186043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E4C0C-274F-4AEA-8D7F-95638ABE3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6B5147-44E3-4231-A03C-537778239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replace your smartphone use with healthier activities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photo album VS artistic works in the museum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downloaded music VS     </a:t>
            </a:r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???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online games VS      </a:t>
            </a:r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???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aimless chat VS    </a:t>
            </a:r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???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surf the Internet nonstop VS    </a:t>
            </a:r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???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914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E4C0C-274F-4AEA-8D7F-95638ABE3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6B5147-44E3-4231-A03C-537778239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replace your smartphone use with healthier activities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photo album VS artistic works in the museum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downloaded music VS sounds in nature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online games VS sports games on the athletic fields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aimless chat VS face-to-face communication</a:t>
            </a:r>
          </a:p>
          <a:p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 surf the Internet nonstop VS lose yourself in a  novel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417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746205-6B03-4647-B096-AAE589C9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309" y="309707"/>
            <a:ext cx="10515600" cy="1325563"/>
          </a:xfrm>
        </p:spPr>
        <p:txBody>
          <a:bodyPr/>
          <a:lstStyle/>
          <a:p>
            <a:r>
              <a:rPr lang="en-US" altLang="zh-CN" dirty="0" err="1"/>
              <a:t>i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53D03C-0265-4BF5-B28B-E320C62E7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4602"/>
            <a:ext cx="12192000" cy="58678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Ending</a:t>
            </a:r>
          </a:p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1. Admittedly, smart phones __________________________.</a:t>
            </a:r>
          </a:p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2. Ironically, smart gadgets are meant to connect, but they end up ________________________. </a:t>
            </a:r>
          </a:p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3. Voices ________________ can be heard in our life.</a:t>
            </a:r>
          </a:p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4. Should the suggestions mentioned above be adopted/initiated, ____________________________________</a:t>
            </a:r>
          </a:p>
          <a:p>
            <a:pPr marL="0" indent="0">
              <a:buNone/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___________________________________________________. </a:t>
            </a:r>
          </a:p>
        </p:txBody>
      </p:sp>
    </p:spTree>
    <p:extLst>
      <p:ext uri="{BB962C8B-B14F-4D97-AF65-F5344CB8AC3E}">
        <p14:creationId xmlns:p14="http://schemas.microsoft.com/office/powerpoint/2010/main" val="310015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42E14F-42DA-4C42-80D9-8BC990D90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D752A9-CFAF-47CE-A21D-F48797221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3FA0E7-B612-4203-B5D9-0A705424C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855" y="306178"/>
            <a:ext cx="7675417" cy="631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035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98AEF1-05BF-4CEF-9A49-88959EA87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673" y="954664"/>
            <a:ext cx="5840127" cy="391391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946ECE8-BA4B-411D-862A-0B73CAEA0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AD37849-E39E-40CB-966F-ABAE4E80B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07" y="655493"/>
            <a:ext cx="4594542" cy="451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423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C987219-F07A-4327-B247-CB7A6E1F9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69" y="734291"/>
            <a:ext cx="10157068" cy="56388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12F6E97-A8F2-4082-8730-673F3C78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0221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0673A16-807C-4E44-9FA4-CC15A0372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709" y="543546"/>
            <a:ext cx="5694218" cy="577090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ADAA4A4-D780-4D13-8AA0-4E9B0FF7D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2238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69689-D8B1-4381-B0D7-046FFEC91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 </a:t>
            </a:r>
            <a:r>
              <a:rPr lang="en-US" altLang="zh-CN" sz="4800" b="1" dirty="0"/>
              <a:t>Good Beginnings</a:t>
            </a:r>
            <a:endParaRPr lang="zh-CN" altLang="en-US" sz="48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5EA442-FF40-4BE1-8DB8-9BCE231E2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6" y="1876570"/>
            <a:ext cx="11242964" cy="453361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… They </a:t>
            </a:r>
            <a:r>
              <a:rPr lang="en-US" altLang="zh-CN" dirty="0">
                <a:solidFill>
                  <a:srgbClr val="FF0000"/>
                </a:solidFill>
              </a:rPr>
              <a:t>draft a budget</a:t>
            </a:r>
            <a:r>
              <a:rPr lang="en-US" altLang="zh-CN" dirty="0"/>
              <a:t>, </a:t>
            </a:r>
            <a:r>
              <a:rPr lang="en-US" altLang="zh-CN" dirty="0">
                <a:solidFill>
                  <a:srgbClr val="FF0000"/>
                </a:solidFill>
              </a:rPr>
              <a:t>book flights before prices skyrocket</a:t>
            </a:r>
            <a:r>
              <a:rPr lang="en-US" altLang="zh-CN" dirty="0"/>
              <a:t>, live in </a:t>
            </a:r>
            <a:r>
              <a:rPr lang="en-US" altLang="zh-CN" dirty="0">
                <a:solidFill>
                  <a:srgbClr val="FF0000"/>
                </a:solidFill>
              </a:rPr>
              <a:t>hostels</a:t>
            </a:r>
            <a:r>
              <a:rPr lang="en-US" altLang="zh-CN" dirty="0"/>
              <a:t> and even </a:t>
            </a:r>
            <a:r>
              <a:rPr lang="en-US" altLang="zh-CN" dirty="0">
                <a:solidFill>
                  <a:srgbClr val="FF0000"/>
                </a:solidFill>
              </a:rPr>
              <a:t>cook by themselves</a:t>
            </a:r>
            <a:r>
              <a:rPr lang="en-US" altLang="zh-CN" dirty="0"/>
              <a:t>. In this way, travelers get to </a:t>
            </a:r>
            <a:r>
              <a:rPr lang="en-US" altLang="zh-CN" b="1" dirty="0">
                <a:solidFill>
                  <a:srgbClr val="002060"/>
                </a:solidFill>
              </a:rPr>
              <a:t>widen their horizons without burning a hole in their pocket</a:t>
            </a:r>
            <a:r>
              <a:rPr lang="en-US" altLang="zh-CN" dirty="0"/>
              <a:t>. 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                                </a:t>
            </a:r>
            <a:r>
              <a:rPr lang="zh-CN" altLang="en-US" dirty="0"/>
              <a:t>蔡英诚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In tourism these days, a new method of traveling, budget traveling, is finding its place. The word ‘budget’ refers to an </a:t>
            </a:r>
            <a:r>
              <a:rPr lang="en-US" altLang="zh-CN" dirty="0">
                <a:solidFill>
                  <a:srgbClr val="FF0000"/>
                </a:solidFill>
              </a:rPr>
              <a:t>elaborately designed traveling plan</a:t>
            </a:r>
            <a:r>
              <a:rPr lang="en-US" altLang="zh-CN" dirty="0"/>
              <a:t>. Budget travelers </a:t>
            </a:r>
            <a:r>
              <a:rPr lang="en-US" altLang="zh-CN" dirty="0">
                <a:solidFill>
                  <a:srgbClr val="FF0000"/>
                </a:solidFill>
              </a:rPr>
              <a:t>will search for instructions and decide on their accommodations</a:t>
            </a:r>
            <a:r>
              <a:rPr lang="en-US" altLang="zh-CN" dirty="0"/>
              <a:t>. In this way, most budget travelers can </a:t>
            </a:r>
            <a:r>
              <a:rPr lang="en-US" altLang="zh-CN" b="1" dirty="0">
                <a:solidFill>
                  <a:srgbClr val="002060"/>
                </a:solidFill>
              </a:rPr>
              <a:t>enjoy traveling with a light financial burden</a:t>
            </a:r>
            <a:r>
              <a:rPr lang="en-US" altLang="zh-CN" dirty="0"/>
              <a:t>.                            </a:t>
            </a:r>
            <a:r>
              <a:rPr lang="zh-CN" altLang="en-US" dirty="0"/>
              <a:t>曹宇凡</a:t>
            </a:r>
          </a:p>
        </p:txBody>
      </p:sp>
    </p:spTree>
    <p:extLst>
      <p:ext uri="{BB962C8B-B14F-4D97-AF65-F5344CB8AC3E}">
        <p14:creationId xmlns:p14="http://schemas.microsoft.com/office/powerpoint/2010/main" val="222881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76F68-FEFF-43D2-B01B-9FC26D13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355B59-73F0-477D-93F7-4F5021622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97527"/>
            <a:ext cx="10744200" cy="5179436"/>
          </a:xfrm>
        </p:spPr>
        <p:txBody>
          <a:bodyPr/>
          <a:lstStyle/>
          <a:p>
            <a:r>
              <a:rPr lang="en-US" altLang="zh-CN" dirty="0"/>
              <a:t> Have you ever dreamed of visiting one place, </a:t>
            </a:r>
            <a:r>
              <a:rPr lang="en-US" altLang="zh-CN" dirty="0">
                <a:solidFill>
                  <a:srgbClr val="FF0000"/>
                </a:solidFill>
              </a:rPr>
              <a:t>only to be </a:t>
            </a:r>
            <a:r>
              <a:rPr lang="en-US" altLang="zh-CN" dirty="0"/>
              <a:t>stopped from realizing it for lack of money</a:t>
            </a:r>
            <a:r>
              <a:rPr lang="en-US" altLang="zh-CN" dirty="0">
                <a:solidFill>
                  <a:srgbClr val="FF0000"/>
                </a:solidFill>
              </a:rPr>
              <a:t>?</a:t>
            </a:r>
            <a:r>
              <a:rPr lang="en-US" altLang="zh-CN" dirty="0"/>
              <a:t> If so, try budget travel. </a:t>
            </a:r>
            <a:r>
              <a:rPr lang="en-US" altLang="zh-CN"/>
              <a:t>By </a:t>
            </a:r>
            <a:r>
              <a:rPr lang="en-US" altLang="zh-CN">
                <a:solidFill>
                  <a:srgbClr val="FF0000"/>
                </a:solidFill>
              </a:rPr>
              <a:t>splitting </a:t>
            </a:r>
            <a:r>
              <a:rPr lang="en-US" altLang="zh-CN" dirty="0">
                <a:solidFill>
                  <a:srgbClr val="FF0000"/>
                </a:solidFill>
              </a:rPr>
              <a:t>every penny into two</a:t>
            </a:r>
            <a:r>
              <a:rPr lang="en-US" altLang="zh-CN" dirty="0"/>
              <a:t>, you can </a:t>
            </a:r>
            <a:r>
              <a:rPr lang="en-US" altLang="zh-CN" b="1" dirty="0">
                <a:solidFill>
                  <a:srgbClr val="002060"/>
                </a:solidFill>
              </a:rPr>
              <a:t>taste the fun of travel with limited budget</a:t>
            </a:r>
            <a:r>
              <a:rPr lang="en-US" altLang="zh-CN" dirty="0"/>
              <a:t>.                                               </a:t>
            </a:r>
            <a:r>
              <a:rPr lang="zh-CN" altLang="en-US" dirty="0"/>
              <a:t>梅天秀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b="1" dirty="0">
                <a:solidFill>
                  <a:srgbClr val="00B050"/>
                </a:solidFill>
              </a:rPr>
              <a:t>While the world is becoming more and more interlinked, by means of the Internet, the craze for navigating in the physical world has not changed</a:t>
            </a:r>
            <a:r>
              <a:rPr lang="en-US" altLang="zh-CN" dirty="0"/>
              <a:t>. More and more people are </a:t>
            </a:r>
            <a:r>
              <a:rPr lang="en-US" altLang="zh-CN" dirty="0">
                <a:solidFill>
                  <a:srgbClr val="FF0000"/>
                </a:solidFill>
              </a:rPr>
              <a:t>planning their trips down to the cents based on information gathered online</a:t>
            </a:r>
            <a:r>
              <a:rPr lang="en-US" altLang="zh-CN" dirty="0"/>
              <a:t>. This is called “travelling on a budget”, </a:t>
            </a:r>
            <a:r>
              <a:rPr lang="en-US" altLang="zh-CN" b="1" dirty="0">
                <a:solidFill>
                  <a:srgbClr val="002060"/>
                </a:solidFill>
              </a:rPr>
              <a:t>which enables “budget travelers” to enjoy travelling without much expenses</a:t>
            </a:r>
            <a:r>
              <a:rPr lang="en-US" altLang="zh-CN" dirty="0"/>
              <a:t>.                       </a:t>
            </a:r>
            <a:r>
              <a:rPr lang="zh-CN" altLang="en-US" dirty="0"/>
              <a:t>牛瑞骐</a:t>
            </a:r>
          </a:p>
        </p:txBody>
      </p:sp>
    </p:spTree>
    <p:extLst>
      <p:ext uri="{BB962C8B-B14F-4D97-AF65-F5344CB8AC3E}">
        <p14:creationId xmlns:p14="http://schemas.microsoft.com/office/powerpoint/2010/main" val="236780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F6B95B-1E29-4BA8-8CBB-D51397F9D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506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7300" b="1" dirty="0">
                <a:latin typeface="Calibri" panose="020F0502020204030204" pitchFamily="34" charset="0"/>
                <a:cs typeface="Calibri" panose="020F0502020204030204" pitchFamily="34" charset="0"/>
              </a:rPr>
              <a:t>An Exhilarating Journey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BF9C5-D094-4AB9-BCC0-B19F41E38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45" y="2141537"/>
            <a:ext cx="10515600" cy="4351338"/>
          </a:xfrm>
        </p:spPr>
        <p:txBody>
          <a:bodyPr/>
          <a:lstStyle/>
          <a:p>
            <a:r>
              <a:rPr lang="zh-CN" altLang="en-US" sz="6600" dirty="0"/>
              <a:t> </a:t>
            </a:r>
            <a:r>
              <a:rPr lang="en-US" altLang="zh-CN" sz="6600" dirty="0"/>
              <a:t>Freedom</a:t>
            </a:r>
          </a:p>
          <a:p>
            <a:r>
              <a:rPr lang="en-US" altLang="zh-CN" sz="6600" dirty="0"/>
              <a:t> Individuality</a:t>
            </a:r>
          </a:p>
          <a:p>
            <a:r>
              <a:rPr lang="en-US" altLang="zh-CN" sz="6600" dirty="0"/>
              <a:t> Local Culture</a:t>
            </a:r>
          </a:p>
          <a:p>
            <a:r>
              <a:rPr lang="en-US" altLang="zh-CN" sz="6600" dirty="0"/>
              <a:t> True Essence of Travel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751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20FDEC-4F10-4E91-BB4A-8EAF675EC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      freedom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6F1F93-33E5-4E1B-8ECA-FD9CA046C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27" y="1593272"/>
            <a:ext cx="10661073" cy="474994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budget time and money wisely</a:t>
            </a:r>
          </a:p>
          <a:p>
            <a:r>
              <a:rPr lang="en-US" altLang="zh-CN" dirty="0"/>
              <a:t>freedom from being restricted by a fixed schedule</a:t>
            </a:r>
          </a:p>
          <a:p>
            <a:r>
              <a:rPr lang="en-US" altLang="zh-CN" dirty="0"/>
              <a:t> make timely adjustment</a:t>
            </a:r>
          </a:p>
          <a:p>
            <a:r>
              <a:rPr lang="en-US" altLang="zh-CN" dirty="0"/>
              <a:t>walk or cycle freely instead of being carried here and there by modern vehicles</a:t>
            </a:r>
          </a:p>
          <a:p>
            <a:r>
              <a:rPr lang="en-US" altLang="zh-CN" dirty="0"/>
              <a:t> Budget travel provides a wide range of choices and means greater freedom. Travelers don’t have to wait in a long line for several hours just to get into a packed museum. Conversely, they stop and restart whenever they want. They have the chance to discover unknown spots, which adds a sense of surprise to the trip. 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                                   </a:t>
            </a:r>
            <a:r>
              <a:rPr lang="zh-CN" altLang="en-US" dirty="0"/>
              <a:t>蔡哲飚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015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DEE52-EDE5-453F-A19D-271BB8A3A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         </a:t>
            </a:r>
            <a:r>
              <a:rPr lang="en-US" altLang="zh-CN" sz="4000" dirty="0">
                <a:latin typeface="+mn-lt"/>
                <a:ea typeface="+mn-ea"/>
                <a:cs typeface="+mn-cs"/>
              </a:rPr>
              <a:t>individualization</a:t>
            </a:r>
            <a:endParaRPr lang="zh-CN" altLang="en-US" sz="4000" dirty="0"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6AA886-36E7-449F-B20B-9BC076AA4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52" y="1690687"/>
            <a:ext cx="11558047" cy="4955209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individualized plan/ customized route</a:t>
            </a:r>
          </a:p>
          <a:p>
            <a:r>
              <a:rPr lang="en-US" altLang="zh-CN" sz="4000" dirty="0"/>
              <a:t>use guidebooks to identify the areas most frequented by tourists and then go in the opposite direction</a:t>
            </a:r>
          </a:p>
          <a:p>
            <a:r>
              <a:rPr lang="en-US" altLang="zh-CN" sz="4000" dirty="0"/>
              <a:t> get off the beaten track/ stay away from the tourist trails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788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113EA-686E-4C54-B50A-6FF54C7E5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33B0EC-E195-4B4F-B303-E614E118E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587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4400" dirty="0"/>
              <a:t>  local culture</a:t>
            </a:r>
          </a:p>
          <a:p>
            <a:r>
              <a:rPr lang="en-US" altLang="zh-CN" sz="4400" dirty="0"/>
              <a:t> learn more social or religious customs and taboos in person</a:t>
            </a:r>
          </a:p>
          <a:p>
            <a:r>
              <a:rPr lang="en-US" altLang="zh-CN" sz="4400" dirty="0"/>
              <a:t> take a bite of local culture</a:t>
            </a:r>
          </a:p>
          <a:p>
            <a:r>
              <a:rPr lang="en-US" altLang="zh-CN" sz="4400" dirty="0"/>
              <a:t> venture in the lanes and alleys</a:t>
            </a:r>
          </a:p>
          <a:p>
            <a:pPr marL="0" indent="0">
              <a:buNone/>
            </a:pPr>
            <a:endParaRPr lang="en-US" altLang="zh-CN" sz="4400" dirty="0"/>
          </a:p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959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EFE2E-FA41-40F2-95DB-1524B5D60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sz="5400" dirty="0">
                <a:latin typeface="+mn-lt"/>
                <a:ea typeface="+mn-ea"/>
                <a:cs typeface="+mn-cs"/>
              </a:rPr>
              <a:t>the essence of travel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566BD5-17CE-4F04-BEB9-EA933D64D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73" y="1800903"/>
            <a:ext cx="10716491" cy="60661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4000" dirty="0"/>
              <a:t>    Travel is not about entertainment or shopping. It is about the excitement of </a:t>
            </a:r>
            <a:r>
              <a:rPr lang="en-US" altLang="zh-CN" sz="4000" dirty="0">
                <a:solidFill>
                  <a:srgbClr val="FF0000"/>
                </a:solidFill>
              </a:rPr>
              <a:t>exploration of a brand-new place</a:t>
            </a:r>
            <a:r>
              <a:rPr lang="en-US" altLang="zh-CN" sz="4000" dirty="0"/>
              <a:t>, the </a:t>
            </a:r>
            <a:r>
              <a:rPr lang="en-US" altLang="zh-CN" sz="4000" dirty="0">
                <a:solidFill>
                  <a:srgbClr val="FF0000"/>
                </a:solidFill>
              </a:rPr>
              <a:t>adaptation to different social conventions </a:t>
            </a:r>
            <a:r>
              <a:rPr lang="en-US" altLang="zh-CN" sz="4000" dirty="0"/>
              <a:t>and </a:t>
            </a:r>
            <a:r>
              <a:rPr lang="en-US" altLang="zh-CN" sz="4000" dirty="0">
                <a:solidFill>
                  <a:srgbClr val="FF0000"/>
                </a:solidFill>
              </a:rPr>
              <a:t>the deeper thoughts about life</a:t>
            </a:r>
            <a:r>
              <a:rPr lang="en-US" altLang="zh-CN" sz="4000" dirty="0"/>
              <a:t>. Travelling on a budget brings them back by cutting down the funds.                                                           </a:t>
            </a:r>
          </a:p>
          <a:p>
            <a:pPr marL="0" indent="0">
              <a:buNone/>
            </a:pPr>
            <a:r>
              <a:rPr lang="en-US" altLang="zh-CN" sz="4000" dirty="0"/>
              <a:t>                                                                                            </a:t>
            </a:r>
          </a:p>
          <a:p>
            <a:pPr marL="0" indent="0">
              <a:buNone/>
            </a:pPr>
            <a:r>
              <a:rPr lang="zh-CN" altLang="en-US" sz="4000" dirty="0"/>
              <a:t>                                                                          樊君儒</a:t>
            </a:r>
            <a:endParaRPr lang="en-US" altLang="zh-CN" sz="4000" dirty="0"/>
          </a:p>
          <a:p>
            <a:pPr marL="0" indent="0">
              <a:buNone/>
            </a:pPr>
            <a:endParaRPr lang="en-US" altLang="zh-CN" sz="4000" dirty="0"/>
          </a:p>
          <a:p>
            <a:pPr marL="0" indent="0">
              <a:buNone/>
            </a:pPr>
            <a:r>
              <a:rPr lang="en-US" altLang="zh-CN" sz="400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74385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</TotalTime>
  <Words>1115</Words>
  <Application>Microsoft Office PowerPoint</Application>
  <PresentationFormat>宽屏</PresentationFormat>
  <Paragraphs>136</Paragraphs>
  <Slides>29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等线</vt:lpstr>
      <vt:lpstr>华文楷体</vt:lpstr>
      <vt:lpstr>Arial</vt:lpstr>
      <vt:lpstr>Calibri</vt:lpstr>
      <vt:lpstr>Calibri Light</vt:lpstr>
      <vt:lpstr>Office 主题​​</vt:lpstr>
      <vt:lpstr>Budget Travel &amp; Phubbing</vt:lpstr>
      <vt:lpstr>                      Budget Travel</vt:lpstr>
      <vt:lpstr>                       Good Beginnings</vt:lpstr>
      <vt:lpstr>PowerPoint 演示文稿</vt:lpstr>
      <vt:lpstr>An Exhilarating Journey </vt:lpstr>
      <vt:lpstr>                            freedom</vt:lpstr>
      <vt:lpstr>                               individualization</vt:lpstr>
      <vt:lpstr>PowerPoint 演示文稿</vt:lpstr>
      <vt:lpstr>the essence of travel </vt:lpstr>
      <vt:lpstr>Disadvantages</vt:lpstr>
      <vt:lpstr>Personal Opinion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低头族(phubbing)现象的出现令人担忧，沉溺于智能手机带来了诸多危害， 1. 简要描述下图， 2. 表达你对低头族现象的看法及建议 </vt:lpstr>
      <vt:lpstr>PowerPoint 演示文稿</vt:lpstr>
      <vt:lpstr>PowerPoint 演示文稿</vt:lpstr>
      <vt:lpstr>PowerPoint 演示文稿</vt:lpstr>
      <vt:lpstr>Suggestion </vt:lpstr>
      <vt:lpstr>PowerPoint 演示文稿</vt:lpstr>
      <vt:lpstr>PowerPoint 演示文稿</vt:lpstr>
      <vt:lpstr>i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Zhishun</dc:creator>
  <cp:lastModifiedBy>Fenglei Fei</cp:lastModifiedBy>
  <cp:revision>41</cp:revision>
  <dcterms:created xsi:type="dcterms:W3CDTF">2020-03-02T04:57:53Z</dcterms:created>
  <dcterms:modified xsi:type="dcterms:W3CDTF">2020-03-05T12:39:55Z</dcterms:modified>
</cp:coreProperties>
</file>

<file path=docProps/thumbnail.jpeg>
</file>